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oboto Serif"/>
      <p:regular r:id="rId45"/>
      <p:bold r:id="rId46"/>
      <p:italic r:id="rId47"/>
      <p:boldItalic r:id="rId48"/>
    </p:embeddedFont>
    <p:embeddedFont>
      <p:font typeface="Source Code Pro SemiBold"/>
      <p:regular r:id="rId49"/>
      <p:bold r:id="rId50"/>
      <p:italic r:id="rId51"/>
      <p:boldItalic r:id="rId52"/>
    </p:embeddedFont>
    <p:embeddedFont>
      <p:font typeface="Roboto Mon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719297-EA47-4A6D-9F4E-263B79CC689E}">
  <a:tblStyle styleId="{1F719297-EA47-4A6D-9F4E-263B79CC689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Serif-bold.fntdata"/><Relationship Id="rId45" Type="http://schemas.openxmlformats.org/officeDocument/2006/relationships/font" Target="fonts/RobotoSerif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Serif-boldItalic.fntdata"/><Relationship Id="rId47" Type="http://schemas.openxmlformats.org/officeDocument/2006/relationships/font" Target="fonts/RobotoSerif-italic.fntdata"/><Relationship Id="rId49" Type="http://schemas.openxmlformats.org/officeDocument/2006/relationships/font" Target="fonts/SourceCodeProSemiBo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SourceCodeProSemiBold-italic.fntdata"/><Relationship Id="rId50" Type="http://schemas.openxmlformats.org/officeDocument/2006/relationships/font" Target="fonts/SourceCodeProSemiBold-bold.fntdata"/><Relationship Id="rId53" Type="http://schemas.openxmlformats.org/officeDocument/2006/relationships/font" Target="fonts/RobotoMono-regular.fntdata"/><Relationship Id="rId52" Type="http://schemas.openxmlformats.org/officeDocument/2006/relationships/font" Target="fonts/SourceCodeProSemiBold-boldItalic.fntdata"/><Relationship Id="rId11" Type="http://schemas.openxmlformats.org/officeDocument/2006/relationships/slide" Target="slides/slide5.xml"/><Relationship Id="rId55" Type="http://schemas.openxmlformats.org/officeDocument/2006/relationships/font" Target="fonts/RobotoMono-italic.fntdata"/><Relationship Id="rId10" Type="http://schemas.openxmlformats.org/officeDocument/2006/relationships/slide" Target="slides/slide4.xml"/><Relationship Id="rId54" Type="http://schemas.openxmlformats.org/officeDocument/2006/relationships/font" Target="fonts/RobotoMon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RobotoMon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1f08e7f1e_0_3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f1f08e7f1e_0_3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695f2f0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695f2f0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f695f2f0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f695f2f0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f695f2f0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ff695f2f0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f695f2f0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f695f2f0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f695f2f0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f695f2f0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f695f2f0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f695f2f0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f695f2f0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f695f2f0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f695f2f0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ff695f2f0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f695f2f0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ff695f2f0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f695f2f0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f695f2f0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1f0f19ad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f1f0f19ad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f695f2f0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f695f2f0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f695f2f0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f695f2f0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f695f2f0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f695f2f0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f8cde26b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f8cde26b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1f0e37db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1f0e37db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f8cde26b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f8cde26b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f8cde26b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f8cde26b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f8cde47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f8cde47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f8cde26b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f8cde26b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f8cde26b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f8cde26b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f695f2f0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ff695f2f0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1f0e37db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1f0e37db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f8cde26b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f8cde26b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f8cde26b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ff8cde26b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f8cde26b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ff8cde26b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f8cde26b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f8cde26b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f8cde26b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ff8cde26b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ff8cde26b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ff8cde26b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f8cde26b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ff8cde26b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f1f08e7f1e_0_3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f1f08e7f1e_0_3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f695f2f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ff695f2f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1f0e37d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f1f0e37d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f695f2f0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f695f2f0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f695f2f0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f695f2f0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f695f2f0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f695f2f0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f695f2f0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ff695f2f0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Final" type="title">
  <p:cSld name="TITLE">
    <p:bg>
      <p:bgPr>
        <a:solidFill>
          <a:srgbClr val="479FD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54263"/>
            <a:ext cx="9144003" cy="34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0775" y="-1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5FCBE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1" name="Google Shape;81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rgbClr val="0C9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82" name="Google Shape;82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rgbClr val="A4D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83" name="Google Shape;83;p1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rgbClr val="47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rgbClr val="0C9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rgbClr val="47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</p:grpSp>
      <p:sp>
        <p:nvSpPr>
          <p:cNvPr id="86" name="Google Shape;86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erif"/>
              <a:buChar char="●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○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■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○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■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○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■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9262"/>
            <a:ext cx="1473224" cy="5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">
  <p:cSld name="TITLE_1">
    <p:bg>
      <p:bgPr>
        <a:solidFill>
          <a:srgbClr val="479FDE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28803" y="16"/>
            <a:ext cx="1015200" cy="1015200"/>
          </a:xfrm>
          <a:prstGeom prst="rect">
            <a:avLst/>
          </a:prstGeom>
          <a:solidFill>
            <a:srgbClr val="479F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4" name="Google Shape;14;p3"/>
          <p:cNvSpPr/>
          <p:nvPr/>
        </p:nvSpPr>
        <p:spPr>
          <a:xfrm flipH="1">
            <a:off x="7113463" y="5"/>
            <a:ext cx="1015200" cy="1015200"/>
          </a:xfrm>
          <a:prstGeom prst="rtTriangle">
            <a:avLst/>
          </a:prstGeom>
          <a:solidFill>
            <a:srgbClr val="5FC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5" name="Google Shape;15;p3"/>
          <p:cNvSpPr/>
          <p:nvPr/>
        </p:nvSpPr>
        <p:spPr>
          <a:xfrm flipH="1" rot="10800000">
            <a:off x="7113588" y="107"/>
            <a:ext cx="1015200" cy="1015200"/>
          </a:xfrm>
          <a:prstGeom prst="rtTriangle">
            <a:avLst/>
          </a:prstGeom>
          <a:solidFill>
            <a:srgbClr val="A4DC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" name="Google Shape;16;p3"/>
          <p:cNvSpPr/>
          <p:nvPr/>
        </p:nvSpPr>
        <p:spPr>
          <a:xfrm rot="10800000">
            <a:off x="6098378" y="97"/>
            <a:ext cx="1015200" cy="1015200"/>
          </a:xfrm>
          <a:prstGeom prst="rtTriangle">
            <a:avLst/>
          </a:prstGeom>
          <a:solidFill>
            <a:srgbClr val="5FC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7" name="Google Shape;17;p3"/>
          <p:cNvSpPr/>
          <p:nvPr/>
        </p:nvSpPr>
        <p:spPr>
          <a:xfrm rot="10800000">
            <a:off x="8128789" y="1015375"/>
            <a:ext cx="1015200" cy="1015200"/>
          </a:xfrm>
          <a:prstGeom prst="rtTriangle">
            <a:avLst/>
          </a:prstGeom>
          <a:solidFill>
            <a:srgbClr val="A4DC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460950" y="1053440"/>
            <a:ext cx="82221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 Serif"/>
              <a:buNone/>
              <a:defRPr sz="4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460938" y="29287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9262"/>
            <a:ext cx="1473224" cy="5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TITLE_1_1">
    <p:bg>
      <p:bgPr>
        <a:solidFill>
          <a:srgbClr val="479FDE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8128803" y="16"/>
            <a:ext cx="1015200" cy="1015200"/>
          </a:xfrm>
          <a:prstGeom prst="rect">
            <a:avLst/>
          </a:prstGeom>
          <a:solidFill>
            <a:srgbClr val="479F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4" name="Google Shape;24;p4"/>
          <p:cNvSpPr/>
          <p:nvPr/>
        </p:nvSpPr>
        <p:spPr>
          <a:xfrm flipH="1">
            <a:off x="7113463" y="5"/>
            <a:ext cx="1015200" cy="1015200"/>
          </a:xfrm>
          <a:prstGeom prst="rtTriangle">
            <a:avLst/>
          </a:prstGeom>
          <a:solidFill>
            <a:srgbClr val="5FC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5" name="Google Shape;25;p4"/>
          <p:cNvSpPr/>
          <p:nvPr/>
        </p:nvSpPr>
        <p:spPr>
          <a:xfrm flipH="1" rot="10800000">
            <a:off x="7113588" y="107"/>
            <a:ext cx="1015200" cy="1015200"/>
          </a:xfrm>
          <a:prstGeom prst="rtTriangle">
            <a:avLst/>
          </a:prstGeom>
          <a:solidFill>
            <a:srgbClr val="A4DC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6" name="Google Shape;26;p4"/>
          <p:cNvSpPr/>
          <p:nvPr/>
        </p:nvSpPr>
        <p:spPr>
          <a:xfrm rot="10800000">
            <a:off x="6098378" y="97"/>
            <a:ext cx="1015200" cy="1015200"/>
          </a:xfrm>
          <a:prstGeom prst="rtTriangle">
            <a:avLst/>
          </a:prstGeom>
          <a:solidFill>
            <a:srgbClr val="5FC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" name="Google Shape;27;p4"/>
          <p:cNvSpPr/>
          <p:nvPr/>
        </p:nvSpPr>
        <p:spPr>
          <a:xfrm rot="10800000">
            <a:off x="8128789" y="1015375"/>
            <a:ext cx="1015200" cy="1015200"/>
          </a:xfrm>
          <a:prstGeom prst="rtTriangle">
            <a:avLst/>
          </a:prstGeom>
          <a:solidFill>
            <a:srgbClr val="A4DC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" name="Google Shape;28;p4"/>
          <p:cNvSpPr txBox="1"/>
          <p:nvPr>
            <p:ph type="ctrTitle"/>
          </p:nvPr>
        </p:nvSpPr>
        <p:spPr>
          <a:xfrm>
            <a:off x="460950" y="1455827"/>
            <a:ext cx="82221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 Serif"/>
              <a:buNone/>
              <a:defRPr sz="4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9262"/>
            <a:ext cx="1473224" cy="5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5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3" name="Google Shape;33;p5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rgbClr val="A4D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rgbClr val="A4D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rgbClr val="5FC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rgbClr val="47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rgbClr val="47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</p:grpSp>
      <p:sp>
        <p:nvSpPr>
          <p:cNvPr id="38" name="Google Shape;38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83974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311700" y="1017800"/>
            <a:ext cx="4150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681800" y="1017800"/>
            <a:ext cx="4150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pic>
        <p:nvPicPr>
          <p:cNvPr id="47" name="Google Shape;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1" name="Google Shape;5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2400"/>
              <a:buFont typeface="Roboto Serif"/>
              <a:buNone/>
              <a:defRPr sz="24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●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0480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○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0480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■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0480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●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0480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○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0480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■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0480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●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0480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○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0480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■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A4DCE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0" name="Google Shape;60;p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rgbClr val="A4D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61" name="Google Shape;61;p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rgbClr val="003E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62" name="Google Shape;62;p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rgbClr val="47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rgbClr val="5FC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rgbClr val="5FC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</p:grpSp>
      <p:sp>
        <p:nvSpPr>
          <p:cNvPr id="65" name="Google Shape;65;p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E6A"/>
              </a:buClr>
              <a:buSzPts val="4800"/>
              <a:buFont typeface="Roboto Serif"/>
              <a:buNone/>
              <a:defRPr sz="4800">
                <a:solidFill>
                  <a:srgbClr val="003E6A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rgbClr val="479F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" name="Google Shape;70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0"/>
          <p:cNvSpPr txBox="1"/>
          <p:nvPr>
            <p:ph type="title"/>
          </p:nvPr>
        </p:nvSpPr>
        <p:spPr>
          <a:xfrm>
            <a:off x="215725" y="2064450"/>
            <a:ext cx="4045200" cy="10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4200"/>
              <a:buFont typeface="Roboto Serif"/>
              <a:buNone/>
              <a:defRPr sz="42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 Serif"/>
              <a:buChar char="●"/>
              <a:defRPr sz="19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238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○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2385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■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2385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●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2385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○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2385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■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2385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●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2385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○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2385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■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  <a:defRPr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○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■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●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○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■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●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○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■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learn.microsoft.com/en-us/sql/t-sql/data-types/data-type-synonyms-transact-sql?view=sql-server-ver16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docker.com/products/docker-desktop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earn.microsoft.com/es-es/azure-data-studio/download-azure-data-studio?tabs=win-install%2Cwin-user-install%2Credhat-install%2Cwindows-uninstall%2Credhat-uninstall" TargetMode="External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gcc-cdimatteo/introds-sql/tree/main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ctrTitle"/>
          </p:nvPr>
        </p:nvSpPr>
        <p:spPr>
          <a:xfrm>
            <a:off x="460950" y="1053440"/>
            <a:ext cx="82221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al Desarrollo de Software I - Lanzillotta</a:t>
            </a:r>
            <a:endParaRPr/>
          </a:p>
        </p:txBody>
      </p:sp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460938" y="29287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Capra - Chaves - Di Matteo - Sosa - Villegas - Palavecino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Tipos de Datos en SQL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3250" y="1017800"/>
            <a:ext cx="4373925" cy="40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p24"/>
          <p:cNvGraphicFramePr/>
          <p:nvPr/>
        </p:nvGraphicFramePr>
        <p:xfrm>
          <a:off x="3273100" y="289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{1F719297-EA47-4A6D-9F4E-263B79CC689E}</a:tableStyleId>
              </a:tblPr>
              <a:tblGrid>
                <a:gridCol w="600075"/>
                <a:gridCol w="523875"/>
                <a:gridCol w="752475"/>
                <a:gridCol w="1057275"/>
                <a:gridCol w="1152525"/>
                <a:gridCol w="1066800"/>
              </a:tblGrid>
              <a:tr h="200025">
                <a:tc grid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274E1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ALUMNOS</a:t>
                      </a:r>
                      <a:endParaRPr b="1" sz="1000">
                        <a:solidFill>
                          <a:srgbClr val="274E1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ID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Padron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Nombre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Apellido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FechaIngreso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FechaEgreso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Carolina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 Matteo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13/4/2018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NULL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Francisco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Orquera Lorda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15/4/2019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NULL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0" name="Google Shape;170;p24"/>
          <p:cNvGraphicFramePr/>
          <p:nvPr/>
        </p:nvGraphicFramePr>
        <p:xfrm>
          <a:off x="386413" y="29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{1F719297-EA47-4A6D-9F4E-263B79CC689E}</a:tableStyleId>
              </a:tblPr>
              <a:tblGrid>
                <a:gridCol w="600075"/>
                <a:gridCol w="904875"/>
                <a:gridCol w="1057275"/>
                <a:gridCol w="1362075"/>
              </a:tblGrid>
              <a:tr h="2000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274E1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PRODUCTOS</a:t>
                      </a:r>
                      <a:endParaRPr b="1" sz="1000">
                        <a:solidFill>
                          <a:srgbClr val="274E1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ID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Producto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Precio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FechaModificacion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Servilletas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$1.200,00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1/5/24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Yerba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$9.000,00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6/5/24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Chocolate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$1.500,00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28/4/24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Alfajor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$800,00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28/4/24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Banana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$2.500,00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4/5/24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Pera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$1.300,00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4/5/24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1" name="Google Shape;171;p24"/>
          <p:cNvSpPr txBox="1"/>
          <p:nvPr/>
        </p:nvSpPr>
        <p:spPr>
          <a:xfrm>
            <a:off x="386425" y="1975725"/>
            <a:ext cx="6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int</a:t>
            </a:r>
            <a:endParaRPr b="1" sz="12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986500" y="1975725"/>
            <a:ext cx="9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varchar</a:t>
            </a:r>
            <a:endParaRPr b="1" sz="12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1896175" y="1975725"/>
            <a:ext cx="10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float</a:t>
            </a:r>
            <a:endParaRPr b="1" sz="12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2948575" y="1975725"/>
            <a:ext cx="136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datetime</a:t>
            </a:r>
            <a:endParaRPr b="1" sz="12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7359325" y="3735050"/>
            <a:ext cx="105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datetime (accept nulls)</a:t>
            </a:r>
            <a:endParaRPr b="1" sz="12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Claves</a:t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 cada tabla se le asigna una clave principal, una columna de identificador que identifica de forma exclusiva la tabla.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clave principal se utiliza para establecer relaciones entre las tablas.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Una vez que se conectan dos tablas, se obtienen datos de ambas con una sola consulta.</a:t>
            </a:r>
            <a:endParaRPr sz="3000">
              <a:solidFill>
                <a:srgbClr val="0C9A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" name="Google Shape;186;p26"/>
          <p:cNvGraphicFramePr/>
          <p:nvPr/>
        </p:nvGraphicFramePr>
        <p:xfrm>
          <a:off x="282075" y="276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{1F719297-EA47-4A6D-9F4E-263B79CC689E}</a:tableStyleId>
              </a:tblPr>
              <a:tblGrid>
                <a:gridCol w="523875"/>
                <a:gridCol w="752475"/>
                <a:gridCol w="1057275"/>
                <a:gridCol w="1152525"/>
                <a:gridCol w="1066800"/>
              </a:tblGrid>
              <a:tr h="20002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274E1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ALUMNOS</a:t>
                      </a:r>
                      <a:endParaRPr b="1" sz="1000">
                        <a:solidFill>
                          <a:srgbClr val="274E1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Padron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Nombre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Apellido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FechaIngreso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FechaEgreso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Carolina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 Matteo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13/4/2018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NULL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Francisco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Orquera Lorda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15/4/2019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NULL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7" name="Google Shape;187;p26"/>
          <p:cNvGraphicFramePr/>
          <p:nvPr/>
        </p:nvGraphicFramePr>
        <p:xfrm>
          <a:off x="386413" y="29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{1F719297-EA47-4A6D-9F4E-263B79CC689E}</a:tableStyleId>
              </a:tblPr>
              <a:tblGrid>
                <a:gridCol w="600075"/>
                <a:gridCol w="904875"/>
                <a:gridCol w="1057275"/>
                <a:gridCol w="1362075"/>
              </a:tblGrid>
              <a:tr h="2000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274E1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PRODUCTOS</a:t>
                      </a:r>
                      <a:endParaRPr b="1" sz="1000">
                        <a:solidFill>
                          <a:srgbClr val="274E1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ID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Producto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Precio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FechaModificacion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Servilletas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$1.200,00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1/5/24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Yerba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$9.000,00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6/5/24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Chocolate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$1.500,00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28/4/24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Alfajor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$800,00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28/4/24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Banana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$2.500,00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4/5/24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Pera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$1.300,00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4/5/24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8" name="Google Shape;188;p26"/>
          <p:cNvGraphicFramePr/>
          <p:nvPr/>
        </p:nvGraphicFramePr>
        <p:xfrm>
          <a:off x="5010650" y="1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{1F719297-EA47-4A6D-9F4E-263B79CC689E}</a:tableStyleId>
              </a:tblPr>
              <a:tblGrid>
                <a:gridCol w="600075"/>
                <a:gridCol w="600075"/>
                <a:gridCol w="2276475"/>
              </a:tblGrid>
              <a:tr h="2000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274E1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MATERIAS</a:t>
                      </a:r>
                      <a:endParaRPr b="1" sz="1000">
                        <a:solidFill>
                          <a:srgbClr val="274E1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DEPTO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CODIGO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MATERIA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Análisis Matemático II 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09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Probabilidad y Estadística B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Álgebra II 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Algoritmos y Programación I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07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Algoritmos y Programación III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Sistemas Operativos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9" name="Google Shape;189;p26"/>
          <p:cNvGraphicFramePr/>
          <p:nvPr/>
        </p:nvGraphicFramePr>
        <p:xfrm>
          <a:off x="5757675" y="213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{1F719297-EA47-4A6D-9F4E-263B79CC689E}</a:tableStyleId>
              </a:tblPr>
              <a:tblGrid>
                <a:gridCol w="600075"/>
                <a:gridCol w="600075"/>
                <a:gridCol w="790575"/>
                <a:gridCol w="504825"/>
              </a:tblGrid>
              <a:tr h="2000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274E1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NOTAS</a:t>
                      </a:r>
                      <a:endParaRPr b="1" sz="1000">
                        <a:solidFill>
                          <a:srgbClr val="274E1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DEPTO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CODIGO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Padron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Nota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09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09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07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07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27"/>
          <p:cNvGraphicFramePr/>
          <p:nvPr/>
        </p:nvGraphicFramePr>
        <p:xfrm>
          <a:off x="697050" y="115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{1F719297-EA47-4A6D-9F4E-263B79CC689E}</a:tableStyleId>
              </a:tblPr>
              <a:tblGrid>
                <a:gridCol w="523875"/>
                <a:gridCol w="752475"/>
                <a:gridCol w="1057275"/>
                <a:gridCol w="1152525"/>
                <a:gridCol w="1066800"/>
              </a:tblGrid>
              <a:tr h="20002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274E1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ALUMNOS</a:t>
                      </a:r>
                      <a:endParaRPr b="1" sz="1000">
                        <a:solidFill>
                          <a:srgbClr val="274E1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Padron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Nombre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Apellido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FechaIngreso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FechaEgreso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Carolina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 Matteo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13/4/2018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NULL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Francisco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Orquera Lorda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15/4/2019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NULL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5" name="Google Shape;195;p27"/>
          <p:cNvGraphicFramePr/>
          <p:nvPr/>
        </p:nvGraphicFramePr>
        <p:xfrm>
          <a:off x="1095375" y="265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{1F719297-EA47-4A6D-9F4E-263B79CC689E}</a:tableStyleId>
              </a:tblPr>
              <a:tblGrid>
                <a:gridCol w="600075"/>
                <a:gridCol w="600075"/>
                <a:gridCol w="2276475"/>
              </a:tblGrid>
              <a:tr h="2000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274E1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MATERIAS</a:t>
                      </a:r>
                      <a:endParaRPr b="1" sz="1000">
                        <a:solidFill>
                          <a:srgbClr val="274E1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DEPTO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CODIGO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MATERIA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Análisis Matemático II 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09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Probabilidad y Estadística B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Álgebra II 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Algoritmos y Programación I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07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Algoritmos y Programación III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Sistemas Operativos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6" name="Google Shape;196;p27"/>
          <p:cNvGraphicFramePr/>
          <p:nvPr/>
        </p:nvGraphicFramePr>
        <p:xfrm>
          <a:off x="6163975" y="110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{1F719297-EA47-4A6D-9F4E-263B79CC689E}</a:tableStyleId>
              </a:tblPr>
              <a:tblGrid>
                <a:gridCol w="600075"/>
                <a:gridCol w="600075"/>
                <a:gridCol w="790575"/>
                <a:gridCol w="504825"/>
              </a:tblGrid>
              <a:tr h="2000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274E1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NOTAS</a:t>
                      </a:r>
                      <a:endParaRPr b="1" sz="1000">
                        <a:solidFill>
                          <a:srgbClr val="274E1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DEPTO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CODIGO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Padron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Nota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09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09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01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07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07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38761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b="1" sz="1000">
                        <a:solidFill>
                          <a:srgbClr val="38761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7" name="Google Shape;197;p27"/>
          <p:cNvSpPr txBox="1"/>
          <p:nvPr/>
        </p:nvSpPr>
        <p:spPr>
          <a:xfrm>
            <a:off x="95100" y="186950"/>
            <a:ext cx="497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Si quiero la nota de Fran de Álgebra… ¿cómo la busco?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6077100" y="2515550"/>
            <a:ext cx="2636700" cy="311100"/>
          </a:xfrm>
          <a:prstGeom prst="rect">
            <a:avLst/>
          </a:prstGeom>
          <a:noFill/>
          <a:ln cap="flat" cmpd="sng" w="28575">
            <a:solidFill>
              <a:srgbClr val="003E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570475" y="1733550"/>
            <a:ext cx="4800300" cy="311100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00" name="Google Shape;200;p27"/>
          <p:cNvSpPr/>
          <p:nvPr/>
        </p:nvSpPr>
        <p:spPr>
          <a:xfrm>
            <a:off x="959550" y="3442550"/>
            <a:ext cx="3710400" cy="311100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201" name="Google Shape;201;p27"/>
          <p:cNvCxnSpPr/>
          <p:nvPr/>
        </p:nvCxnSpPr>
        <p:spPr>
          <a:xfrm>
            <a:off x="959550" y="1996900"/>
            <a:ext cx="5186700" cy="682800"/>
          </a:xfrm>
          <a:prstGeom prst="straightConnector1">
            <a:avLst/>
          </a:prstGeom>
          <a:noFill/>
          <a:ln cap="flat" cmpd="sng" w="19050">
            <a:solidFill>
              <a:srgbClr val="0C9A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2" name="Google Shape;202;p27"/>
          <p:cNvCxnSpPr/>
          <p:nvPr/>
        </p:nvCxnSpPr>
        <p:spPr>
          <a:xfrm flipH="1" rot="10800000">
            <a:off x="4581600" y="2705625"/>
            <a:ext cx="1581900" cy="907800"/>
          </a:xfrm>
          <a:prstGeom prst="straightConnector1">
            <a:avLst/>
          </a:prstGeom>
          <a:noFill/>
          <a:ln cap="flat" cmpd="sng" w="19050">
            <a:solidFill>
              <a:srgbClr val="0C9AF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Instrucciones de Tablas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215725" y="2064450"/>
            <a:ext cx="4045200" cy="10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CREATE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CREATE table table_name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(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column1 datatype (size),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column2 datatype (size),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…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columnN datatype(size)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)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215725" y="2064450"/>
            <a:ext cx="4045200" cy="10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DROP</a:t>
            </a:r>
            <a:endParaRPr/>
          </a:p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DROP TABLE table_name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215725" y="2064450"/>
            <a:ext cx="4045200" cy="10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TRUNCATE</a:t>
            </a:r>
            <a:endParaRPr/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TRUNCATE</a:t>
            </a: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TABLE table_name;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215725" y="2064450"/>
            <a:ext cx="4045200" cy="10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DELETE</a:t>
            </a:r>
            <a:endParaRPr/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DELETE FROM table_name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WHERE some_condition;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215725" y="2064450"/>
            <a:ext cx="4045200" cy="10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Agenda</a:t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/>
              <a:t>Bases de Datos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/>
              <a:t>Estructura de las Bases de Datos Relacionales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/>
              <a:t>Instrucciones 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de Tablas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de Consultas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215725" y="2064450"/>
            <a:ext cx="4045200" cy="10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</a:t>
            </a:r>
            <a:endParaRPr/>
          </a:p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ALTER TABLE table_name ADD (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columnname_1  datatype,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columnname_2  datatype, 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…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columnname_n  datatype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);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Instrucciones de Datos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215725" y="2064450"/>
            <a:ext cx="4045200" cy="10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SELECT column1, column2 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FROM table_name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(WHERE condition)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215725" y="2064450"/>
            <a:ext cx="4045200" cy="10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WHERE</a:t>
            </a:r>
            <a:endParaRPr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urce Code Pro SemiBold"/>
              <a:buChar char="●"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=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urce Code Pro SemiBold"/>
              <a:buChar char="●"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&lt;&gt;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urce Code Pro SemiBold"/>
              <a:buChar char="●"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&gt;, &lt;, &gt;=, &lt;=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urce Code Pro SemiBold"/>
              <a:buChar char="●"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in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urce Code Pro SemiBold"/>
              <a:buChar char="●"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not in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urce Code Pro SemiBold"/>
              <a:buChar char="●"/>
            </a:pPr>
            <a:r>
              <a:rPr lang="es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like (%)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ctrTitle"/>
          </p:nvPr>
        </p:nvSpPr>
        <p:spPr>
          <a:xfrm>
            <a:off x="460950" y="1455827"/>
            <a:ext cx="82221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Docker</a:t>
            </a:r>
            <a:endParaRPr/>
          </a:p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Descargar e instalar </a:t>
            </a:r>
            <a:r>
              <a:rPr lang="es" u="sng">
                <a:solidFill>
                  <a:schemeClr val="hlink"/>
                </a:solidFill>
                <a:hlinkClick r:id="rId3"/>
              </a:rPr>
              <a:t>Docker Desktop</a:t>
            </a:r>
            <a:r>
              <a:rPr lang="es"/>
              <a:t>.</a:t>
            </a:r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25" y="1636738"/>
            <a:ext cx="33528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6415" y="1865500"/>
            <a:ext cx="5025884" cy="275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Administrador de Datos</a:t>
            </a:r>
            <a:endParaRPr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Descargar e instalar </a:t>
            </a:r>
            <a:r>
              <a:rPr lang="es" u="sng">
                <a:solidFill>
                  <a:schemeClr val="hlink"/>
                </a:solidFill>
                <a:hlinkClick r:id="rId3"/>
              </a:rPr>
              <a:t>Azure Data Studio</a:t>
            </a:r>
            <a:r>
              <a:rPr lang="es"/>
              <a:t>.</a:t>
            </a:r>
            <a:endParaRPr/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676" y="1474650"/>
            <a:ext cx="6087301" cy="35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Configuración Final</a:t>
            </a:r>
            <a:endParaRPr/>
          </a:p>
        </p:txBody>
      </p:sp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https://github.com/gcc-cdimatteo/introds-sql/tree/main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Seguir el instructivo de configuración de la base.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ctrTitle"/>
          </p:nvPr>
        </p:nvSpPr>
        <p:spPr>
          <a:xfrm>
            <a:off x="460950" y="1455827"/>
            <a:ext cx="82221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¿break y ejercitamos?</a:t>
            </a:r>
            <a:endParaRPr/>
          </a:p>
        </p:txBody>
      </p:sp>
      <p:pic>
        <p:nvPicPr>
          <p:cNvPr id="286" name="Google Shape;2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8050" y="3153627"/>
            <a:ext cx="1748345" cy="1784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ctrTitle"/>
          </p:nvPr>
        </p:nvSpPr>
        <p:spPr>
          <a:xfrm>
            <a:off x="460950" y="1455827"/>
            <a:ext cx="82221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Ejercitación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pero… ¿cómo era la vida antes? </a:t>
            </a:r>
            <a:r>
              <a:rPr lang="es"/>
              <a:t>🤔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Pensemos en un Banco que tiene que guardar información de: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Clientes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Productos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Operaciones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Empleados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Cuentas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29883" r="0" t="0"/>
          <a:stretch/>
        </p:blipFill>
        <p:spPr>
          <a:xfrm>
            <a:off x="3276300" y="178325"/>
            <a:ext cx="2181351" cy="20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800" y="290725"/>
            <a:ext cx="3292106" cy="24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2173125" y="2256225"/>
            <a:ext cx="349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después avanzamos un poco como humanidad…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450" y="3109175"/>
            <a:ext cx="2983551" cy="19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7525" y="3061575"/>
            <a:ext cx="2458934" cy="18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3575" y="3061575"/>
            <a:ext cx="1609753" cy="18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Doom Table</a:t>
            </a:r>
            <a:endParaRPr/>
          </a:p>
        </p:txBody>
      </p:sp>
      <p:sp>
        <p:nvSpPr>
          <p:cNvPr id="297" name="Google Shape;297;p43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Crear una tabla doom y eliminarla de la base de datos.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“Departamentos”</a:t>
            </a:r>
            <a:endParaRPr/>
          </a:p>
        </p:txBody>
      </p:sp>
      <p:sp>
        <p:nvSpPr>
          <p:cNvPr id="303" name="Google Shape;303;p44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Crear una tabla que contenga la información de los distintos departamentos que figuran en la tabla de materias.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Obtener las materias de los departamentos de Física y Matemática.</a:t>
            </a:r>
            <a:endParaRPr/>
          </a:p>
        </p:txBody>
      </p:sp>
      <p:sp>
        <p:nvSpPr>
          <p:cNvPr id="309" name="Google Shape;309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Filtrar Materias por Departamento</a:t>
            </a:r>
            <a:endParaRPr/>
          </a:p>
        </p:txBody>
      </p:sp>
      <p:sp>
        <p:nvSpPr>
          <p:cNvPr id="310" name="Google Shape;310;p45"/>
          <p:cNvSpPr txBox="1"/>
          <p:nvPr/>
        </p:nvSpPr>
        <p:spPr>
          <a:xfrm>
            <a:off x="3864300" y="3029250"/>
            <a:ext cx="1492500" cy="461700"/>
          </a:xfrm>
          <a:prstGeom prst="rect">
            <a:avLst/>
          </a:prstGeom>
          <a:solidFill>
            <a:srgbClr val="A4DCEF"/>
          </a:solidFill>
          <a:ln cap="flat" cmpd="sng" w="28575">
            <a:solidFill>
              <a:srgbClr val="479FDE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where + in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Materias por Nombre</a:t>
            </a:r>
            <a:endParaRPr/>
          </a:p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Encontrar todas las materias que contienen la palabra “</a:t>
            </a:r>
            <a:r>
              <a:rPr lang="es"/>
              <a:t>Programacion</a:t>
            </a:r>
            <a:r>
              <a:rPr lang="es"/>
              <a:t>” en su nombre.</a:t>
            </a:r>
            <a:endParaRPr/>
          </a:p>
        </p:txBody>
      </p:sp>
      <p:sp>
        <p:nvSpPr>
          <p:cNvPr id="317" name="Google Shape;317;p46"/>
          <p:cNvSpPr txBox="1"/>
          <p:nvPr/>
        </p:nvSpPr>
        <p:spPr>
          <a:xfrm>
            <a:off x="3864300" y="3029250"/>
            <a:ext cx="2158500" cy="461700"/>
          </a:xfrm>
          <a:prstGeom prst="rect">
            <a:avLst/>
          </a:prstGeom>
          <a:solidFill>
            <a:srgbClr val="A4DCEF"/>
          </a:solidFill>
          <a:ln cap="flat" cmpd="sng" w="28575">
            <a:solidFill>
              <a:srgbClr val="479FDE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where + like + %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Notas de un Alumno</a:t>
            </a:r>
            <a:endParaRPr/>
          </a:p>
        </p:txBody>
      </p:sp>
      <p:sp>
        <p:nvSpPr>
          <p:cNvPr id="323" name="Google Shape;323;p47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Obtener las notas del alumno 103533.</a:t>
            </a:r>
            <a:endParaRPr/>
          </a:p>
        </p:txBody>
      </p:sp>
      <p:sp>
        <p:nvSpPr>
          <p:cNvPr id="324" name="Google Shape;324;p47"/>
          <p:cNvSpPr txBox="1"/>
          <p:nvPr/>
        </p:nvSpPr>
        <p:spPr>
          <a:xfrm>
            <a:off x="3864300" y="3029250"/>
            <a:ext cx="1492500" cy="461700"/>
          </a:xfrm>
          <a:prstGeom prst="rect">
            <a:avLst/>
          </a:prstGeom>
          <a:solidFill>
            <a:srgbClr val="A4DCEF"/>
          </a:solidFill>
          <a:ln cap="flat" cmpd="sng" w="28575">
            <a:solidFill>
              <a:srgbClr val="479FDE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where + =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Obtener las materias menos las que pertenezcan al departamento de Matemática.</a:t>
            </a:r>
            <a:endParaRPr/>
          </a:p>
        </p:txBody>
      </p:sp>
      <p:sp>
        <p:nvSpPr>
          <p:cNvPr id="330" name="Google Shape;330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Eliminar Departamentos</a:t>
            </a:r>
            <a:endParaRPr/>
          </a:p>
        </p:txBody>
      </p:sp>
      <p:sp>
        <p:nvSpPr>
          <p:cNvPr id="331" name="Google Shape;331;p48"/>
          <p:cNvSpPr txBox="1"/>
          <p:nvPr/>
        </p:nvSpPr>
        <p:spPr>
          <a:xfrm>
            <a:off x="3864300" y="3029250"/>
            <a:ext cx="1474500" cy="461700"/>
          </a:xfrm>
          <a:prstGeom prst="rect">
            <a:avLst/>
          </a:prstGeom>
          <a:solidFill>
            <a:srgbClr val="A4DCEF"/>
          </a:solidFill>
          <a:ln cap="flat" cmpd="sng" w="28575">
            <a:solidFill>
              <a:srgbClr val="479FDE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where + &lt;&gt;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Obtener todas las materias menos las que pertenezcan al departamento de Matemática o al de Física.</a:t>
            </a:r>
            <a:endParaRPr/>
          </a:p>
        </p:txBody>
      </p:sp>
      <p:sp>
        <p:nvSpPr>
          <p:cNvPr id="337" name="Google Shape;337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Filtro de</a:t>
            </a:r>
            <a:r>
              <a:rPr lang="es"/>
              <a:t> Departamentos</a:t>
            </a:r>
            <a:endParaRPr/>
          </a:p>
        </p:txBody>
      </p:sp>
      <p:sp>
        <p:nvSpPr>
          <p:cNvPr id="338" name="Google Shape;338;p49"/>
          <p:cNvSpPr txBox="1"/>
          <p:nvPr/>
        </p:nvSpPr>
        <p:spPr>
          <a:xfrm>
            <a:off x="3864300" y="3029250"/>
            <a:ext cx="2043300" cy="461700"/>
          </a:xfrm>
          <a:prstGeom prst="rect">
            <a:avLst/>
          </a:prstGeom>
          <a:solidFill>
            <a:srgbClr val="A4DCEF"/>
          </a:solidFill>
          <a:ln cap="flat" cmpd="sng" w="28575">
            <a:solidFill>
              <a:srgbClr val="479FDE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where + not in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Obtener el padrón y la nota de los alumnos que promocionaron (&gt;= 7) Taller de Programacion 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Obtener el padrón y la nota de los alumnos que no promocionaron pero aprobaron la materia (4 =&lt; nota &lt; 7).</a:t>
            </a:r>
            <a:endParaRPr/>
          </a:p>
        </p:txBody>
      </p:sp>
      <p:sp>
        <p:nvSpPr>
          <p:cNvPr id="344" name="Google Shape;344;p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Alumnos Promocionados y Regulares</a:t>
            </a:r>
            <a:endParaRPr/>
          </a:p>
        </p:txBody>
      </p:sp>
      <p:sp>
        <p:nvSpPr>
          <p:cNvPr id="345" name="Google Shape;345;p50"/>
          <p:cNvSpPr txBox="1"/>
          <p:nvPr/>
        </p:nvSpPr>
        <p:spPr>
          <a:xfrm>
            <a:off x="5259000" y="3370975"/>
            <a:ext cx="2043300" cy="461700"/>
          </a:xfrm>
          <a:prstGeom prst="rect">
            <a:avLst/>
          </a:prstGeom>
          <a:solidFill>
            <a:srgbClr val="A4DCEF"/>
          </a:solidFill>
          <a:ln cap="flat" cmpd="sng" w="28575">
            <a:solidFill>
              <a:srgbClr val="479FDE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where + &gt;=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46" name="Google Shape;346;p50"/>
          <p:cNvSpPr txBox="1"/>
          <p:nvPr/>
        </p:nvSpPr>
        <p:spPr>
          <a:xfrm>
            <a:off x="1946850" y="4259100"/>
            <a:ext cx="4307100" cy="461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nota especial: </a:t>
            </a:r>
            <a:r>
              <a:rPr b="1"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between</a:t>
            </a: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 command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490250" y="526350"/>
            <a:ext cx="8318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Bases de Datos (BBDD)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ó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Data Bases (DB)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es?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>
                <a:highlight>
                  <a:srgbClr val="FFF2CC"/>
                </a:highlight>
              </a:rPr>
              <a:t>H</a:t>
            </a:r>
            <a:r>
              <a:rPr b="1" lang="es">
                <a:highlight>
                  <a:srgbClr val="FFF2CC"/>
                </a:highlight>
              </a:rPr>
              <a:t>erramienta para recopilar y organizar información</a:t>
            </a:r>
            <a:r>
              <a:rPr lang="es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Conecta datos en una unidad lógica.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Nos resuelve la problemática de manejar datos.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hay de tipo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Relacionales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No Relacionales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Bases de Datos Relacionales → ¡SQL!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</a:t>
            </a:r>
            <a:r>
              <a:rPr lang="es"/>
              <a:t>lmacenan los datos en tablas con columnas y filas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Cada columna representa un atributo de datos específico y cada fila representa una instancia de esos datos.</a:t>
            </a:r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3890050" y="3648000"/>
            <a:ext cx="220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excel… is it you?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" name="Google Shape;139;p20"/>
          <p:cNvGraphicFramePr/>
          <p:nvPr/>
        </p:nvGraphicFramePr>
        <p:xfrm>
          <a:off x="386425" y="26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{1F719297-EA47-4A6D-9F4E-263B79CC689E}</a:tableStyleId>
              </a:tblPr>
              <a:tblGrid>
                <a:gridCol w="523875"/>
                <a:gridCol w="752475"/>
                <a:gridCol w="1057275"/>
                <a:gridCol w="1152525"/>
                <a:gridCol w="1066800"/>
              </a:tblGrid>
              <a:tr h="20002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274E1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ALUMNOS</a:t>
                      </a:r>
                      <a:endParaRPr b="1" sz="1000">
                        <a:solidFill>
                          <a:srgbClr val="274E1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Padron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Nombre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Apellido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FechaIngreso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FechaEgreso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Carolina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 Matteo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13/4/2018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NULL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Francisco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Orquera Lorda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15/4/2019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NULL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0" name="Google Shape;140;p20"/>
          <p:cNvGraphicFramePr/>
          <p:nvPr/>
        </p:nvGraphicFramePr>
        <p:xfrm>
          <a:off x="386413" y="29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{1F719297-EA47-4A6D-9F4E-263B79CC689E}</a:tableStyleId>
              </a:tblPr>
              <a:tblGrid>
                <a:gridCol w="600075"/>
                <a:gridCol w="904875"/>
                <a:gridCol w="1057275"/>
                <a:gridCol w="1362075"/>
              </a:tblGrid>
              <a:tr h="2000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274E1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PRODUCTOS</a:t>
                      </a:r>
                      <a:endParaRPr b="1" sz="1000">
                        <a:solidFill>
                          <a:srgbClr val="274E1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ID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Producto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Precio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FechaModificacion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Servilletas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$1.200,00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1/5/24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Yerba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$9.000,00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6/5/24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Chocolate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$1.500,00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28/4/24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Alfajor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$800,00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28/4/24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Banana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$2.500,00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4/5/24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Pera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$1.300,00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4/5/24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1" name="Google Shape;141;p20"/>
          <p:cNvGraphicFramePr/>
          <p:nvPr/>
        </p:nvGraphicFramePr>
        <p:xfrm>
          <a:off x="5010650" y="1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{1F719297-EA47-4A6D-9F4E-263B79CC689E}</a:tableStyleId>
              </a:tblPr>
              <a:tblGrid>
                <a:gridCol w="600075"/>
                <a:gridCol w="600075"/>
                <a:gridCol w="2276475"/>
              </a:tblGrid>
              <a:tr h="2000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274E1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MATERIAS</a:t>
                      </a:r>
                      <a:endParaRPr b="1" sz="1000">
                        <a:solidFill>
                          <a:srgbClr val="274E1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DEPTO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CODIGO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MATERIA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Análisis Matemático II 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09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Probabilidad y Estadística B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Álgebra II 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Algoritmos y Programación I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07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Algoritmos y Programación III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Sistemas Operativos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2" name="Google Shape;142;p20"/>
          <p:cNvGraphicFramePr/>
          <p:nvPr/>
        </p:nvGraphicFramePr>
        <p:xfrm>
          <a:off x="5375075" y="202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{1F719297-EA47-4A6D-9F4E-263B79CC689E}</a:tableStyleId>
              </a:tblPr>
              <a:tblGrid>
                <a:gridCol w="543250"/>
                <a:gridCol w="543250"/>
                <a:gridCol w="715725"/>
                <a:gridCol w="715725"/>
                <a:gridCol w="457050"/>
              </a:tblGrid>
              <a:tr h="21117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274E1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NOTAS</a:t>
                      </a:r>
                      <a:endParaRPr b="1" sz="1000">
                        <a:solidFill>
                          <a:srgbClr val="274E1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  <a:tc hMerge="1"/>
                <a:tc hMerge="1"/>
              </a:tr>
              <a:tr h="252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DEPTO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CODIGO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Padron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nro mesa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Nota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09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09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07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07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103963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75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08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105554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Bases de Datos No Relacionales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Existen varios sistemas de bases de datos no relacionales diferentes debido a las variaciones en la forma en que administran y almacenan los datos sin esquemas. </a:t>
            </a:r>
            <a:r>
              <a:rPr lang="es" u="sng"/>
              <a:t>Los datos sin esquema son datos que se almacenan sin las restricciones que requieren las bases de datos relacionales.</a:t>
            </a:r>
            <a:endParaRPr u="sng"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300" y="3838175"/>
            <a:ext cx="3003126" cy="8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425" y="3291749"/>
            <a:ext cx="1847500" cy="6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BDD Relacionales vs. No Relacionales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1017800"/>
            <a:ext cx="59055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54450" y="1409050"/>
            <a:ext cx="156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a nosotros nos interesan estas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158" name="Google Shape;158;p22"/>
          <p:cNvCxnSpPr>
            <a:stCxn id="157" idx="2"/>
            <a:endCxn id="156" idx="1"/>
          </p:cNvCxnSpPr>
          <p:nvPr/>
        </p:nvCxnSpPr>
        <p:spPr>
          <a:xfrm flipH="1" rot="-5400000">
            <a:off x="1131900" y="2407000"/>
            <a:ext cx="192300" cy="782400"/>
          </a:xfrm>
          <a:prstGeom prst="bentConnector2">
            <a:avLst/>
          </a:prstGeom>
          <a:noFill/>
          <a:ln cap="flat" cmpd="sng" w="9525">
            <a:solidFill>
              <a:srgbClr val="0C9AF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